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8" r:id="rId9"/>
    <p:sldId id="273" r:id="rId10"/>
    <p:sldId id="261" r:id="rId11"/>
    <p:sldId id="262" r:id="rId12"/>
    <p:sldId id="271" r:id="rId13"/>
    <p:sldId id="263" r:id="rId14"/>
    <p:sldId id="264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20" autoAdjust="0"/>
  </p:normalViewPr>
  <p:slideViewPr>
    <p:cSldViewPr snapToGrid="0" snapToObjects="1"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42093E-ABF6-400A-9F5F-C601D0874F76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2A4E82-A1B2-45B3-99E2-9E825C9C9E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2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modulation classification helps </a:t>
            </a:r>
            <a:r>
              <a:rPr lang="en-US" b="1" dirty="0"/>
              <a:t>identify different signal types (e.g., AM, FM, QAM, PSK)</a:t>
            </a:r>
            <a:r>
              <a:rPr lang="en-US" dirty="0"/>
              <a:t> to optimize spectrum usage and prevent interference.</a:t>
            </a:r>
          </a:p>
          <a:p>
            <a:r>
              <a:rPr lang="en-US" dirty="0"/>
              <a:t>Detecting unauthorized or malicious signals (e.g., spoofing, jamming, or cyberattacks in RF spectrum).Useful for </a:t>
            </a:r>
            <a:r>
              <a:rPr lang="en-US" b="1" dirty="0"/>
              <a:t>military and defense</a:t>
            </a:r>
            <a:r>
              <a:rPr lang="en-US" dirty="0"/>
              <a:t> applications to counteract signal spoofing.</a:t>
            </a:r>
            <a:endParaRPr lang="he-IL" dirty="0"/>
          </a:p>
          <a:p>
            <a:r>
              <a:rPr lang="en-US" dirty="0"/>
              <a:t>Classifying modulation schemes helps </a:t>
            </a:r>
            <a:r>
              <a:rPr lang="en-US" b="1" dirty="0"/>
              <a:t>dynamic spectrum allocation</a:t>
            </a:r>
            <a:r>
              <a:rPr lang="en-US" dirty="0"/>
              <a:t> in cognitive </a:t>
            </a:r>
            <a:r>
              <a:rPr lang="en-US" dirty="0" err="1"/>
              <a:t>radios.Improves</a:t>
            </a:r>
            <a:r>
              <a:rPr lang="en-US" dirty="0"/>
              <a:t> </a:t>
            </a:r>
            <a:r>
              <a:rPr lang="en-US" b="1" dirty="0"/>
              <a:t>spectrum efficiency</a:t>
            </a:r>
            <a:r>
              <a:rPr lang="en-US" dirty="0"/>
              <a:t> by detecting vacant channels.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3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121"/>
            <a:ext cx="7772400" cy="1470025"/>
          </a:xfrm>
        </p:spPr>
        <p:txBody>
          <a:bodyPr/>
          <a:lstStyle/>
          <a:p>
            <a:r>
              <a:rPr dirty="0"/>
              <a:t>RF</a:t>
            </a:r>
            <a:r>
              <a:rPr lang="en-US" dirty="0"/>
              <a:t> Fingerprinting Using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6962"/>
            <a:ext cx="6400800" cy="1304076"/>
          </a:xfrm>
        </p:spPr>
        <p:txBody>
          <a:bodyPr/>
          <a:lstStyle/>
          <a:p>
            <a:r>
              <a:rPr lang="en-US" dirty="0"/>
              <a:t>Modulation classification in low SNR signals using transformers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Model Performance</a:t>
            </a:r>
            <a:r>
              <a:rPr lang="en-US" dirty="0"/>
              <a:t>s - </a:t>
            </a:r>
            <a:r>
              <a:rPr lang="en-US" sz="4400" dirty="0"/>
              <a:t>Modulation</a:t>
            </a:r>
            <a:endParaRPr dirty="0"/>
          </a:p>
        </p:txBody>
      </p:sp>
      <p:graphicFrame>
        <p:nvGraphicFramePr>
          <p:cNvPr id="31" name="טבלה 30">
            <a:extLst>
              <a:ext uri="{FF2B5EF4-FFF2-40B4-BE49-F238E27FC236}">
                <a16:creationId xmlns:a16="http://schemas.microsoft.com/office/drawing/2014/main" id="{60B220C0-3765-E5E7-D137-046C9D278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52370"/>
              </p:ext>
            </p:extLst>
          </p:nvPr>
        </p:nvGraphicFramePr>
        <p:xfrm>
          <a:off x="625150" y="984385"/>
          <a:ext cx="7893699" cy="5584361"/>
        </p:xfrm>
        <a:graphic>
          <a:graphicData uri="http://schemas.openxmlformats.org/drawingml/2006/table">
            <a:tbl>
              <a:tblPr rtl="1" firstRow="1" bandRow="1"/>
              <a:tblGrid>
                <a:gridCol w="2631233">
                  <a:extLst>
                    <a:ext uri="{9D8B030D-6E8A-4147-A177-3AD203B41FA5}">
                      <a16:colId xmlns:a16="http://schemas.microsoft.com/office/drawing/2014/main" val="181949116"/>
                    </a:ext>
                  </a:extLst>
                </a:gridCol>
                <a:gridCol w="2631233">
                  <a:extLst>
                    <a:ext uri="{9D8B030D-6E8A-4147-A177-3AD203B41FA5}">
                      <a16:colId xmlns:a16="http://schemas.microsoft.com/office/drawing/2014/main" val="2996593201"/>
                    </a:ext>
                  </a:extLst>
                </a:gridCol>
                <a:gridCol w="2631233">
                  <a:extLst>
                    <a:ext uri="{9D8B030D-6E8A-4147-A177-3AD203B41FA5}">
                      <a16:colId xmlns:a16="http://schemas.microsoft.com/office/drawing/2014/main" val="2477104679"/>
                    </a:ext>
                  </a:extLst>
                </a:gridCol>
              </a:tblGrid>
              <a:tr h="33811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Our Model Accuracy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 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Modulation 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30361"/>
                  </a:ext>
                </a:extLst>
              </a:tr>
              <a:tr h="22904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0.838063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0.944052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707913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0.802375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0.781195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06581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0.7565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0.707122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67429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0.374938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0.80759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53160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0.452813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0.337983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3007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0.34725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0.344214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31091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0.791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0.357993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OQPSK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83148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0.405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0.318216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8ASK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1683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0.822188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0.342938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900827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0.783563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0.322866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2561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0.45675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0.297404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AM-SSB-SC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085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0.405197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305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0.47925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0.461017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6427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0.781188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0.326451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7682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0.765375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0.554555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0956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0.560938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0.418839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81500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0.438813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0.331916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AM-DSB-SC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009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0.752813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0.887416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AM-SSB-WC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05199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0.671938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0.690425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8168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0.797438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0.474065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36018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0.699125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0.89546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7795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0.879625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0.943381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AM-DSB-WC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872633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0.453688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0.615378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4264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0.74475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103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Loss &amp; Accuracy Curves</a:t>
            </a:r>
          </a:p>
        </p:txBody>
      </p:sp>
      <p:pic>
        <p:nvPicPr>
          <p:cNvPr id="3" name="Picture 2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4" y="1762851"/>
            <a:ext cx="8721531" cy="3594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FCE34C-D170-E594-FAA5-C043FBF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 - </a:t>
            </a:r>
            <a:r>
              <a:rPr lang="en-US" sz="4400" dirty="0"/>
              <a:t>SNR</a:t>
            </a:r>
            <a:r>
              <a:rPr lang="en-US" dirty="0"/>
              <a:t> 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72CB619-31B3-546F-8B6E-D6EE985A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127080"/>
            <a:ext cx="7305870" cy="54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Transformer-based R</a:t>
            </a:r>
            <a:r>
              <a:rPr lang="en-US" dirty="0"/>
              <a:t>F</a:t>
            </a:r>
            <a:r>
              <a:rPr lang="he-IL" dirty="0"/>
              <a:t> </a:t>
            </a:r>
            <a:r>
              <a:rPr dirty="0"/>
              <a:t>fingerprinting </a:t>
            </a:r>
            <a:r>
              <a:rPr lang="he-IL" dirty="0"/>
              <a:t>	</a:t>
            </a:r>
            <a:r>
              <a:rPr dirty="0"/>
              <a:t>enhances </a:t>
            </a:r>
            <a:r>
              <a:rPr lang="he-IL" dirty="0"/>
              <a:t>	</a:t>
            </a:r>
            <a:r>
              <a:rPr dirty="0"/>
              <a:t>accuracy</a:t>
            </a:r>
            <a:r>
              <a:rPr lang="en-US" dirty="0"/>
              <a:t> in low SNR.</a:t>
            </a:r>
          </a:p>
          <a:p>
            <a:r>
              <a:rPr lang="en-US" dirty="0"/>
              <a:t>Wavelet's transform can improve the accuracy in low SNR.</a:t>
            </a:r>
          </a:p>
          <a:p>
            <a:r>
              <a:rPr lang="en-US" dirty="0"/>
              <a:t>Transform can get better accuracy for both low and high SNR.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9AE4-7CB6-7989-5873-CD19B01A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624C-F873-FCCE-33EA-F90CCD9D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8E17-9FD6-09CD-4E43-E48FFB7C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efficiency for real-time classification</a:t>
            </a:r>
          </a:p>
          <a:p>
            <a:r>
              <a:rPr lang="en-US" dirty="0"/>
              <a:t>Investigate adversarial robustness of models</a:t>
            </a:r>
          </a:p>
          <a:p>
            <a:r>
              <a:rPr lang="en-US" dirty="0"/>
              <a:t>Estimate the baud rate for each signal.</a:t>
            </a:r>
          </a:p>
          <a:p>
            <a:r>
              <a:rPr lang="en-US" dirty="0"/>
              <a:t>Using constellation diagram with CNN to extract more features to the transformer model.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11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10900F2-AB95-DB3B-28C7-4DBA806E6BC0}"/>
              </a:ext>
            </a:extLst>
          </p:cNvPr>
          <p:cNvSpPr txBox="1"/>
          <p:nvPr/>
        </p:nvSpPr>
        <p:spPr>
          <a:xfrm>
            <a:off x="849086" y="2323322"/>
            <a:ext cx="722189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/>
              <a:t>Thank you !</a:t>
            </a:r>
            <a:endParaRPr lang="he-IL" sz="9600" dirty="0"/>
          </a:p>
        </p:txBody>
      </p:sp>
    </p:spTree>
    <p:extLst>
      <p:ext uri="{BB962C8B-B14F-4D97-AF65-F5344CB8AC3E}">
        <p14:creationId xmlns:p14="http://schemas.microsoft.com/office/powerpoint/2010/main" val="31860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1AF42-C4A6-1B18-9221-C6146C0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340295-1AC4-3A06-02F0-CC16A95B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rgbClr val="1F1F1F"/>
                </a:solidFill>
                <a:latin typeface="inherit"/>
              </a:rPr>
              <a:t>Background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Model architecture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Results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Future Work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175048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692A7-BD03-BF8A-1F36-0DA09831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1F1F1F"/>
                </a:solidFill>
                <a:latin typeface="inherit"/>
              </a:rPr>
              <a:t>Background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D5D82C-0F2C-667A-DB55-C2192A8F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Classification helps in spectrum management, security, cognitive radio, and signal intelligence.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Traditional Methods: FFT, wavelets, rule-based classification.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be used in cybersecurity, military, SDR, and 5G networks.</a:t>
            </a:r>
            <a:endParaRPr lang="en-GB" sz="2400" dirty="0"/>
          </a:p>
          <a:p>
            <a:endParaRPr lang="en-GB" sz="2000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586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ABDFD-7403-B5C3-FCF1-2F94BD60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BBA5FA-2E46-B512-75BA-1EED7F75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778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Improving Wireless Communication Performance.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Enhancing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Enabling Cognitive Radio &amp; Spectrum Sensing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6506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6F2A64-EB81-7DB3-2E46-D74B46F2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Challenges</a:t>
            </a:r>
            <a:endParaRPr lang="he-IL" dirty="0"/>
          </a:p>
        </p:txBody>
      </p:sp>
      <p:pic>
        <p:nvPicPr>
          <p:cNvPr id="7" name="Google Shape;131;p7" descr="Image for post">
            <a:extLst>
              <a:ext uri="{FF2B5EF4-FFF2-40B4-BE49-F238E27FC236}">
                <a16:creationId xmlns:a16="http://schemas.microsoft.com/office/drawing/2014/main" id="{49C68524-E3E6-97D1-BF47-938D0F40A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3732" y="1301660"/>
            <a:ext cx="3408010" cy="16520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C71BD101-B0C3-4A1D-4A9E-48526D7CE7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7">
            <a:extLst>
              <a:ext uri="{FF2B5EF4-FFF2-40B4-BE49-F238E27FC236}">
                <a16:creationId xmlns:a16="http://schemas.microsoft.com/office/drawing/2014/main" id="{6CB1B6C1-5D27-2453-A66D-847189665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94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7">
            <a:extLst>
              <a:ext uri="{FF2B5EF4-FFF2-40B4-BE49-F238E27FC236}">
                <a16:creationId xmlns:a16="http://schemas.microsoft.com/office/drawing/2014/main" id="{9D682401-7FF9-73E8-91EF-2FDC62457886}"/>
              </a:ext>
            </a:extLst>
          </p:cNvPr>
          <p:cNvSpPr txBox="1"/>
          <p:nvPr/>
        </p:nvSpPr>
        <p:spPr>
          <a:xfrm>
            <a:off x="3646723" y="5088828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 dirty="0"/>
          </a:p>
        </p:txBody>
      </p:sp>
      <p:pic>
        <p:nvPicPr>
          <p:cNvPr id="12" name="Google Shape;136;p7">
            <a:extLst>
              <a:ext uri="{FF2B5EF4-FFF2-40B4-BE49-F238E27FC236}">
                <a16:creationId xmlns:a16="http://schemas.microsoft.com/office/drawing/2014/main" id="{5B74BF34-5D82-CF95-FD72-E97994A9F9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789" y="1242340"/>
            <a:ext cx="1103155" cy="2483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6CF8AB-FD03-52A4-4BD5-20C9A2713EFA}"/>
              </a:ext>
            </a:extLst>
          </p:cNvPr>
          <p:cNvSpPr txBox="1"/>
          <p:nvPr/>
        </p:nvSpPr>
        <p:spPr>
          <a:xfrm>
            <a:off x="238713" y="1355485"/>
            <a:ext cx="340801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  <a:r>
              <a:rPr lang="en-US" sz="1800" i="0" u="none" strike="noStrike" cap="none" dirty="0">
                <a:solidFill>
                  <a:srgbClr val="000000"/>
                </a:solidFill>
              </a:rPr>
              <a:t>affect our ability to recognize the class.</a:t>
            </a:r>
          </a:p>
          <a:p>
            <a:endParaRPr lang="en-US" sz="1800" i="0" u="none" strike="noStrike" cap="non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Recognize signal in both low and high SNR.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dataset include many classes.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41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6B99E7-7B8B-2EAC-5F03-47D83A7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he-IL" dirty="0"/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76604F0D-5931-C2A9-156A-266A8448C9C5}"/>
              </a:ext>
            </a:extLst>
          </p:cNvPr>
          <p:cNvSpPr txBox="1"/>
          <p:nvPr/>
        </p:nvSpPr>
        <p:spPr>
          <a:xfrm>
            <a:off x="406500" y="1754909"/>
            <a:ext cx="41655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Achieve well performance for low SNR. </a:t>
            </a:r>
            <a:endParaRPr lang="en-US" sz="1800" dirty="0">
              <a:latin typeface="+mj-lt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Get comparable results in terms of accuracy with state of the art or even better.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End-to-end Deep Learning Model System.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8D0612E-0C13-D301-95AE-8BD8036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70" y="1435036"/>
            <a:ext cx="3597021" cy="282019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243DB-847D-57E2-0420-A8F53C0D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85" y="3622125"/>
            <a:ext cx="3529521" cy="32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D424C1-AE0F-78C0-7493-D98CE172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Wavelets transform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2751C-A994-646C-92E6-573256CD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functions for process signals at different scales and resolutions.</a:t>
            </a:r>
          </a:p>
          <a:p>
            <a:r>
              <a:rPr lang="en-US" dirty="0"/>
              <a:t>Remove high frequency noise from useful features.</a:t>
            </a:r>
          </a:p>
          <a:p>
            <a:r>
              <a:rPr lang="en-US" dirty="0"/>
              <a:t>Improved generalization.</a:t>
            </a:r>
            <a:endParaRPr lang="he-IL" b="1" dirty="0"/>
          </a:p>
        </p:txBody>
      </p:sp>
      <p:pic>
        <p:nvPicPr>
          <p:cNvPr id="1026" name="Picture 2" descr="Wavelet Packet Transform | SpringerLink">
            <a:extLst>
              <a:ext uri="{FF2B5EF4-FFF2-40B4-BE49-F238E27FC236}">
                <a16:creationId xmlns:a16="http://schemas.microsoft.com/office/drawing/2014/main" id="{75DF681E-83F0-B168-F78B-133EC312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364103"/>
            <a:ext cx="52292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7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2266677-E2AE-3185-A06F-23455A9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6"/>
            <a:ext cx="9144000" cy="280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57A106-23DC-A12D-1AAB-73CBC73F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 - </a:t>
            </a:r>
            <a:r>
              <a:rPr lang="en-US" sz="4400" dirty="0"/>
              <a:t>Modulation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967BF0-FD91-6E12-91B4-F075005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16" y="1119673"/>
            <a:ext cx="5157284" cy="53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411</Words>
  <Application>Microsoft Office PowerPoint</Application>
  <PresentationFormat>‫הצגה על המסך (4:3)</PresentationFormat>
  <Paragraphs>128</Paragraphs>
  <Slides>15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19" baseType="lpstr">
      <vt:lpstr>Arial</vt:lpstr>
      <vt:lpstr>Calibri</vt:lpstr>
      <vt:lpstr>inherit</vt:lpstr>
      <vt:lpstr>Office Theme</vt:lpstr>
      <vt:lpstr>RF Fingerprinting Using Deep Learning</vt:lpstr>
      <vt:lpstr>Outline</vt:lpstr>
      <vt:lpstr>Background</vt:lpstr>
      <vt:lpstr>Motivation</vt:lpstr>
      <vt:lpstr>Challenges</vt:lpstr>
      <vt:lpstr>Goals</vt:lpstr>
      <vt:lpstr> Wavelets transform</vt:lpstr>
      <vt:lpstr>Model Architecture</vt:lpstr>
      <vt:lpstr>Model Performances - Modulation</vt:lpstr>
      <vt:lpstr>Model Performances - Modulation</vt:lpstr>
      <vt:lpstr>Loss &amp; Accuracy Curves</vt:lpstr>
      <vt:lpstr>Model Performances - SNR </vt:lpstr>
      <vt:lpstr>Conclusion</vt:lpstr>
      <vt:lpstr>Future Work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רועי אוחיון</cp:lastModifiedBy>
  <cp:revision>15</cp:revision>
  <dcterms:created xsi:type="dcterms:W3CDTF">2013-01-27T09:14:16Z</dcterms:created>
  <dcterms:modified xsi:type="dcterms:W3CDTF">2025-02-03T15:01:53Z</dcterms:modified>
  <cp:category/>
</cp:coreProperties>
</file>